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21"/>
  </p:notesMasterIdLst>
  <p:handoutMasterIdLst>
    <p:handoutMasterId r:id="rId22"/>
  </p:handoutMasterIdLst>
  <p:sldIdLst>
    <p:sldId id="335" r:id="rId2"/>
    <p:sldId id="334" r:id="rId3"/>
    <p:sldId id="345" r:id="rId4"/>
    <p:sldId id="344" r:id="rId5"/>
    <p:sldId id="352" r:id="rId6"/>
    <p:sldId id="338" r:id="rId7"/>
    <p:sldId id="356" r:id="rId8"/>
    <p:sldId id="339" r:id="rId9"/>
    <p:sldId id="340" r:id="rId10"/>
    <p:sldId id="341" r:id="rId11"/>
    <p:sldId id="349" r:id="rId12"/>
    <p:sldId id="353" r:id="rId13"/>
    <p:sldId id="346" r:id="rId14"/>
    <p:sldId id="348" r:id="rId15"/>
    <p:sldId id="350" r:id="rId16"/>
    <p:sldId id="355" r:id="rId17"/>
    <p:sldId id="347" r:id="rId18"/>
    <p:sldId id="354" r:id="rId19"/>
    <p:sldId id="3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3" autoAdjust="0"/>
    <p:restoredTop sz="96012" autoAdjust="0"/>
  </p:normalViewPr>
  <p:slideViewPr>
    <p:cSldViewPr snapToGrid="0" showGuides="1">
      <p:cViewPr varScale="1">
        <p:scale>
          <a:sx n="117" d="100"/>
          <a:sy n="117" d="100"/>
        </p:scale>
        <p:origin x="280" y="176"/>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11/16/21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p:txBody>
          <a:bodyPr/>
          <a:lstStyle/>
          <a:p>
            <a:r>
              <a:rPr lang="en-US" dirty="0"/>
              <a:t>Modeling Issues</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350829" y="365125"/>
            <a:ext cx="2534557" cy="1178832"/>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D40B-62EC-D347-9110-BA4011FC065D}"/>
              </a:ext>
            </a:extLst>
          </p:cNvPr>
          <p:cNvSpPr>
            <a:spLocks noGrp="1"/>
          </p:cNvSpPr>
          <p:nvPr>
            <p:ph type="title"/>
          </p:nvPr>
        </p:nvSpPr>
        <p:spPr/>
        <p:txBody>
          <a:bodyPr/>
          <a:lstStyle/>
          <a:p>
            <a:r>
              <a:rPr lang="en-US" dirty="0"/>
              <a:t>Which Model Is More Effective?</a:t>
            </a:r>
          </a:p>
        </p:txBody>
      </p:sp>
      <p:pic>
        <p:nvPicPr>
          <p:cNvPr id="4" name="Picture 3">
            <a:extLst>
              <a:ext uri="{FF2B5EF4-FFF2-40B4-BE49-F238E27FC236}">
                <a16:creationId xmlns:a16="http://schemas.microsoft.com/office/drawing/2014/main" id="{908D1D04-35AB-8C49-A31C-E2794582A99C}"/>
              </a:ext>
            </a:extLst>
          </p:cNvPr>
          <p:cNvPicPr>
            <a:picLocks noChangeAspect="1"/>
          </p:cNvPicPr>
          <p:nvPr/>
        </p:nvPicPr>
        <p:blipFill>
          <a:blip r:embed="rId2"/>
          <a:stretch>
            <a:fillRect/>
          </a:stretch>
        </p:blipFill>
        <p:spPr>
          <a:xfrm>
            <a:off x="8293100" y="3300353"/>
            <a:ext cx="3060700" cy="876300"/>
          </a:xfrm>
          <a:prstGeom prst="rect">
            <a:avLst/>
          </a:prstGeom>
        </p:spPr>
      </p:pic>
      <p:pic>
        <p:nvPicPr>
          <p:cNvPr id="8" name="Picture 7">
            <a:extLst>
              <a:ext uri="{FF2B5EF4-FFF2-40B4-BE49-F238E27FC236}">
                <a16:creationId xmlns:a16="http://schemas.microsoft.com/office/drawing/2014/main" id="{E49A1D99-47DD-9F4A-B519-C94792E98527}"/>
              </a:ext>
            </a:extLst>
          </p:cNvPr>
          <p:cNvPicPr>
            <a:picLocks noChangeAspect="1"/>
          </p:cNvPicPr>
          <p:nvPr/>
        </p:nvPicPr>
        <p:blipFill>
          <a:blip r:embed="rId3"/>
          <a:stretch>
            <a:fillRect/>
          </a:stretch>
        </p:blipFill>
        <p:spPr>
          <a:xfrm>
            <a:off x="4278294" y="2912524"/>
            <a:ext cx="3230826" cy="1486180"/>
          </a:xfrm>
          <a:prstGeom prst="rect">
            <a:avLst/>
          </a:prstGeom>
        </p:spPr>
      </p:pic>
      <p:sp>
        <p:nvSpPr>
          <p:cNvPr id="9" name="Slide Number Placeholder 4">
            <a:extLst>
              <a:ext uri="{FF2B5EF4-FFF2-40B4-BE49-F238E27FC236}">
                <a16:creationId xmlns:a16="http://schemas.microsoft.com/office/drawing/2014/main" id="{F8468D3B-5B27-384D-901E-57D86AFD406B}"/>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dirty="0"/>
          </a:p>
        </p:txBody>
      </p:sp>
      <p:pic>
        <p:nvPicPr>
          <p:cNvPr id="11" name="Picture 10">
            <a:extLst>
              <a:ext uri="{FF2B5EF4-FFF2-40B4-BE49-F238E27FC236}">
                <a16:creationId xmlns:a16="http://schemas.microsoft.com/office/drawing/2014/main" id="{A4FFA8A9-E450-FB41-AA1B-E15BA6FCC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67" y="2583337"/>
            <a:ext cx="2876133" cy="1691325"/>
          </a:xfrm>
          <a:prstGeom prst="rect">
            <a:avLst/>
          </a:prstGeom>
        </p:spPr>
      </p:pic>
    </p:spTree>
    <p:extLst>
      <p:ext uri="{BB962C8B-B14F-4D97-AF65-F5344CB8AC3E}">
        <p14:creationId xmlns:p14="http://schemas.microsoft.com/office/powerpoint/2010/main" val="386256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17</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8F1-CC21-C348-AABB-6182E2ED1095}"/>
              </a:ext>
            </a:extLst>
          </p:cNvPr>
          <p:cNvSpPr>
            <a:spLocks noGrp="1"/>
          </p:cNvSpPr>
          <p:nvPr>
            <p:ph type="title"/>
          </p:nvPr>
        </p:nvSpPr>
        <p:spPr>
          <a:xfrm>
            <a:off x="838199" y="365125"/>
            <a:ext cx="5562601" cy="1325563"/>
          </a:xfrm>
        </p:spPr>
        <p:txBody>
          <a:bodyPr>
            <a:normAutofit/>
          </a:bodyPr>
          <a:lstStyle/>
          <a:p>
            <a:r>
              <a:rPr lang="en-US" dirty="0"/>
              <a:t>GitHub Repository</a:t>
            </a:r>
          </a:p>
        </p:txBody>
      </p:sp>
      <p:pic>
        <p:nvPicPr>
          <p:cNvPr id="7" name="Picture 6" descr="Qr code&#10;&#10;Description automatically generated">
            <a:extLst>
              <a:ext uri="{FF2B5EF4-FFF2-40B4-BE49-F238E27FC236}">
                <a16:creationId xmlns:a16="http://schemas.microsoft.com/office/drawing/2014/main" id="{B2E403F2-2CF9-0D4C-9D74-3B612087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513" y="2253341"/>
            <a:ext cx="3015345" cy="3015345"/>
          </a:xfrm>
          <a:prstGeom prst="rect">
            <a:avLst/>
          </a:prstGeom>
        </p:spPr>
      </p:pic>
      <p:pic>
        <p:nvPicPr>
          <p:cNvPr id="9" name="Picture 8" descr="Icon&#10;&#10;Description automatically generated">
            <a:extLst>
              <a:ext uri="{FF2B5EF4-FFF2-40B4-BE49-F238E27FC236}">
                <a16:creationId xmlns:a16="http://schemas.microsoft.com/office/drawing/2014/main" id="{DB122B7D-4A18-4D4B-A4C2-71F321CB9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1" y="169635"/>
            <a:ext cx="929821" cy="929821"/>
          </a:xfrm>
          <a:prstGeom prst="rect">
            <a:avLst/>
          </a:prstGeom>
        </p:spPr>
      </p:pic>
      <p:sp>
        <p:nvSpPr>
          <p:cNvPr id="14" name="Slide Number Placeholder 4">
            <a:extLst>
              <a:ext uri="{FF2B5EF4-FFF2-40B4-BE49-F238E27FC236}">
                <a16:creationId xmlns:a16="http://schemas.microsoft.com/office/drawing/2014/main" id="{C31E22AB-6505-1644-8AE3-3829DCC97485}"/>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18</a:t>
            </a:fld>
            <a:endParaRPr lang="en-US" dirty="0"/>
          </a:p>
        </p:txBody>
      </p:sp>
    </p:spTree>
    <p:extLst>
      <p:ext uri="{BB962C8B-B14F-4D97-AF65-F5344CB8AC3E}">
        <p14:creationId xmlns:p14="http://schemas.microsoft.com/office/powerpoint/2010/main" val="82180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19</a:t>
            </a:fld>
            <a:endParaRPr lang="en-US"/>
          </a:p>
        </p:txBody>
      </p:sp>
      <p:pic>
        <p:nvPicPr>
          <p:cNvPr id="11" name="Picture 10" descr="Qr code&#10;&#10;Description automatically generated">
            <a:extLst>
              <a:ext uri="{FF2B5EF4-FFF2-40B4-BE49-F238E27FC236}">
                <a16:creationId xmlns:a16="http://schemas.microsoft.com/office/drawing/2014/main" id="{C725282C-1CE9-1345-A02D-013C9ACB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96" y="3320142"/>
            <a:ext cx="1556204" cy="1556204"/>
          </a:xfrm>
          <a:prstGeom prst="rect">
            <a:avLst/>
          </a:prstGeom>
        </p:spPr>
      </p:pic>
      <p:pic>
        <p:nvPicPr>
          <p:cNvPr id="12" name="Picture 11">
            <a:extLst>
              <a:ext uri="{FF2B5EF4-FFF2-40B4-BE49-F238E27FC236}">
                <a16:creationId xmlns:a16="http://schemas.microsoft.com/office/drawing/2014/main" id="{08C28963-2242-1D4F-9EB3-07BAA77997EB}"/>
              </a:ext>
            </a:extLst>
          </p:cNvPr>
          <p:cNvPicPr>
            <a:picLocks noChangeAspect="1"/>
          </p:cNvPicPr>
          <p:nvPr/>
        </p:nvPicPr>
        <p:blipFill>
          <a:blip r:embed="rId3"/>
          <a:stretch>
            <a:fillRect/>
          </a:stretch>
        </p:blipFill>
        <p:spPr>
          <a:xfrm>
            <a:off x="2361881" y="1106273"/>
            <a:ext cx="2730500" cy="736600"/>
          </a:xfrm>
          <a:prstGeom prst="rect">
            <a:avLst/>
          </a:prstGeom>
        </p:spPr>
      </p:pic>
      <p:pic>
        <p:nvPicPr>
          <p:cNvPr id="13" name="Picture 12">
            <a:extLst>
              <a:ext uri="{FF2B5EF4-FFF2-40B4-BE49-F238E27FC236}">
                <a16:creationId xmlns:a16="http://schemas.microsoft.com/office/drawing/2014/main" id="{3EC73D5A-9649-A541-95A5-7B975E1A67A1}"/>
              </a:ext>
            </a:extLst>
          </p:cNvPr>
          <p:cNvPicPr>
            <a:picLocks noChangeAspect="1"/>
          </p:cNvPicPr>
          <p:nvPr/>
        </p:nvPicPr>
        <p:blipFill>
          <a:blip r:embed="rId4"/>
          <a:stretch>
            <a:fillRect/>
          </a:stretch>
        </p:blipFill>
        <p:spPr>
          <a:xfrm>
            <a:off x="939481" y="657458"/>
            <a:ext cx="1422400" cy="1422400"/>
          </a:xfrm>
          <a:prstGeom prst="rect">
            <a:avLst/>
          </a:prstGeom>
        </p:spPr>
      </p:pic>
    </p:spTree>
    <p:extLst>
      <p:ext uri="{BB962C8B-B14F-4D97-AF65-F5344CB8AC3E}">
        <p14:creationId xmlns:p14="http://schemas.microsoft.com/office/powerpoint/2010/main" val="383779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sz="1800"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dirty="0"/>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74BE-ADEB-AB46-8A88-7BDFF20DAC2E}"/>
              </a:ext>
            </a:extLst>
          </p:cNvPr>
          <p:cNvSpPr>
            <a:spLocks noGrp="1"/>
          </p:cNvSpPr>
          <p:nvPr>
            <p:ph type="title"/>
          </p:nvPr>
        </p:nvSpPr>
        <p:spPr/>
        <p:txBody>
          <a:bodyPr/>
          <a:lstStyle/>
          <a:p>
            <a:r>
              <a:rPr lang="en-US" dirty="0"/>
              <a:t>Analytic Approach</a:t>
            </a:r>
          </a:p>
        </p:txBody>
      </p:sp>
      <p:sp>
        <p:nvSpPr>
          <p:cNvPr id="3" name="Content Placeholder 2">
            <a:extLst>
              <a:ext uri="{FF2B5EF4-FFF2-40B4-BE49-F238E27FC236}">
                <a16:creationId xmlns:a16="http://schemas.microsoft.com/office/drawing/2014/main" id="{BAA0B66F-EB5D-1240-BDD5-3F3D7A3705CC}"/>
              </a:ext>
            </a:extLst>
          </p:cNvPr>
          <p:cNvSpPr>
            <a:spLocks noGrp="1"/>
          </p:cNvSpPr>
          <p:nvPr>
            <p:ph idx="1"/>
          </p:nvPr>
        </p:nvSpPr>
        <p:spPr/>
        <p:txBody>
          <a:bodyPr>
            <a:normAutofit fontScale="77500" lnSpcReduction="20000"/>
          </a:bodyPr>
          <a:lstStyle/>
          <a:p>
            <a:pPr marL="0" indent="0" algn="just">
              <a:spcBef>
                <a:spcPts val="1800"/>
              </a:spcBef>
              <a:buNone/>
            </a:pPr>
            <a:r>
              <a:rPr lang="en-US" b="1" dirty="0"/>
              <a:t>Stock Price Prediction Machine Learning Tools:</a:t>
            </a:r>
          </a:p>
          <a:p>
            <a:pPr lvl="1" algn="just">
              <a:spcBef>
                <a:spcPts val="1800"/>
              </a:spcBef>
            </a:pPr>
            <a:r>
              <a:rPr lang="en-US" dirty="0"/>
              <a:t>Linear Regression</a:t>
            </a:r>
          </a:p>
          <a:p>
            <a:pPr lvl="1" algn="just">
              <a:spcBef>
                <a:spcPts val="1800"/>
              </a:spcBef>
            </a:pPr>
            <a:r>
              <a:rPr lang="en-US" dirty="0"/>
              <a:t>AutoTS Package</a:t>
            </a:r>
          </a:p>
          <a:p>
            <a:pPr lvl="1" algn="just">
              <a:spcBef>
                <a:spcPts val="1800"/>
              </a:spcBef>
            </a:pPr>
            <a:r>
              <a:rPr lang="en-US" dirty="0"/>
              <a:t>Facebook prophet model </a:t>
            </a:r>
          </a:p>
          <a:p>
            <a:pPr marL="0" indent="0" algn="just">
              <a:spcBef>
                <a:spcPts val="1800"/>
              </a:spcBef>
              <a:buNone/>
            </a:pPr>
            <a:r>
              <a:rPr lang="en-US" b="1" dirty="0"/>
              <a:t>Future Development: </a:t>
            </a:r>
          </a:p>
          <a:p>
            <a:pPr lvl="1" algn="just">
              <a:spcBef>
                <a:spcPts val="1800"/>
              </a:spcBef>
            </a:pPr>
            <a:r>
              <a:rPr lang="en-US" dirty="0"/>
              <a:t>Moving Average</a:t>
            </a:r>
          </a:p>
          <a:p>
            <a:pPr lvl="1" algn="just">
              <a:spcBef>
                <a:spcPts val="1800"/>
              </a:spcBef>
            </a:pPr>
            <a:r>
              <a:rPr lang="en-US" dirty="0"/>
              <a:t>Long Short Term Memory (LSTM)</a:t>
            </a:r>
          </a:p>
          <a:p>
            <a:pPr lvl="1" algn="just">
              <a:spcBef>
                <a:spcPts val="1800"/>
              </a:spcBef>
            </a:pPr>
            <a:r>
              <a:rPr lang="en-US" dirty="0"/>
              <a:t>k-Nearest Neighbours</a:t>
            </a:r>
          </a:p>
          <a:p>
            <a:pPr lvl="1" algn="just">
              <a:spcBef>
                <a:spcPts val="1800"/>
              </a:spcBef>
            </a:pPr>
            <a:r>
              <a:rPr lang="en-US" dirty="0"/>
              <a:t>ARIMA Model</a:t>
            </a:r>
          </a:p>
          <a:p>
            <a:pPr lvl="1" algn="just">
              <a:spcBef>
                <a:spcPts val="1800"/>
              </a:spcBef>
            </a:pPr>
            <a:r>
              <a:rPr lang="en-US" dirty="0"/>
              <a:t>Seasonality Time Series Analysis</a:t>
            </a:r>
          </a:p>
          <a:p>
            <a:pPr marL="0" indent="0" algn="just">
              <a:spcBef>
                <a:spcPts val="1800"/>
              </a:spcBef>
              <a:buNone/>
            </a:pPr>
            <a:endParaRPr lang="en-US" dirty="0"/>
          </a:p>
        </p:txBody>
      </p:sp>
      <p:sp>
        <p:nvSpPr>
          <p:cNvPr id="4" name="Slide Number Placeholder 4">
            <a:extLst>
              <a:ext uri="{FF2B5EF4-FFF2-40B4-BE49-F238E27FC236}">
                <a16:creationId xmlns:a16="http://schemas.microsoft.com/office/drawing/2014/main" id="{D2663174-B56D-2740-A9B4-5AD8B7F63C3D}"/>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dirty="0"/>
          </a:p>
        </p:txBody>
      </p:sp>
    </p:spTree>
    <p:extLst>
      <p:ext uri="{BB962C8B-B14F-4D97-AF65-F5344CB8AC3E}">
        <p14:creationId xmlns:p14="http://schemas.microsoft.com/office/powerpoint/2010/main" val="125383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60023"/>
            <a:ext cx="5143587" cy="2697015"/>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pic>
        <p:nvPicPr>
          <p:cNvPr id="9" name="Picture 8" descr="Table&#10;&#10;Description automatically generated">
            <a:extLst>
              <a:ext uri="{FF2B5EF4-FFF2-40B4-BE49-F238E27FC236}">
                <a16:creationId xmlns:a16="http://schemas.microsoft.com/office/drawing/2014/main" id="{1B7F00DC-A853-C94B-9C63-FD8FB9BBD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787" y="2075128"/>
            <a:ext cx="4640807" cy="286013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1685</TotalTime>
  <Words>572</Words>
  <Application>Microsoft Macintosh PowerPoint</Application>
  <PresentationFormat>Widescreen</PresentationFormat>
  <Paragraphs>73</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Analytic Approach</vt:lpstr>
      <vt:lpstr>Data Requirement and Collection </vt:lpstr>
      <vt:lpstr>Data Understanding </vt:lpstr>
      <vt:lpstr>Data Preparation  </vt:lpstr>
      <vt:lpstr>Modeling Issues</vt:lpstr>
      <vt:lpstr>Modeling Linear Regression</vt:lpstr>
      <vt:lpstr>Modeling AutoTS Package</vt:lpstr>
      <vt:lpstr>Modeling Facebook Prophet</vt:lpstr>
      <vt:lpstr>Facebook Prophet Result </vt:lpstr>
      <vt:lpstr>Which Model Is More Effective?</vt:lpstr>
      <vt:lpstr>Conclusion </vt:lpstr>
      <vt:lpstr>GitHub Repository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98</cp:revision>
  <dcterms:created xsi:type="dcterms:W3CDTF">2021-11-05T18:33:55Z</dcterms:created>
  <dcterms:modified xsi:type="dcterms:W3CDTF">2021-11-16T08:09:32Z</dcterms:modified>
  <cp:category>Templates</cp:category>
</cp:coreProperties>
</file>